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98" r:id="rId2"/>
    <p:sldId id="319" r:id="rId3"/>
    <p:sldId id="299" r:id="rId4"/>
    <p:sldId id="256" r:id="rId5"/>
    <p:sldId id="317" r:id="rId6"/>
    <p:sldId id="301" r:id="rId7"/>
    <p:sldId id="318" r:id="rId8"/>
    <p:sldId id="302" r:id="rId9"/>
    <p:sldId id="310" r:id="rId10"/>
    <p:sldId id="297" r:id="rId11"/>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p:scale>
          <a:sx n="70" d="100"/>
          <a:sy n="70" d="100"/>
        </p:scale>
        <p:origin x="-1290" y="-348"/>
      </p:cViewPr>
      <p:guideLst>
        <p:guide orient="horz" pos="162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6D8DE92-7473-4B0F-A9FE-6206363186F1}" type="datetimeFigureOut">
              <a:rPr lang="en-US" smtClean="0"/>
              <a:pPr/>
              <a:t>6/2/2017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6D8DE92-7473-4B0F-A9FE-6206363186F1}" type="datetimeFigureOut">
              <a:rPr lang="en-US" smtClean="0"/>
              <a:pPr/>
              <a:t>6/2/2017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6D8DE92-7473-4B0F-A9FE-6206363186F1}" type="datetimeFigureOut">
              <a:rPr lang="en-US" smtClean="0"/>
              <a:pPr/>
              <a:t>6/2/2017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6D8DE92-7473-4B0F-A9FE-6206363186F1}" type="datetimeFigureOut">
              <a:rPr lang="en-US" smtClean="0"/>
              <a:pPr/>
              <a:t>6/2/2017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6D8DE92-7473-4B0F-A9FE-6206363186F1}" type="datetimeFigureOut">
              <a:rPr lang="en-US" smtClean="0"/>
              <a:pPr/>
              <a:t>6/2/2017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6D8DE92-7473-4B0F-A9FE-6206363186F1}" type="datetimeFigureOut">
              <a:rPr lang="en-US" smtClean="0"/>
              <a:pPr/>
              <a:t>6/2/2017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6D8DE92-7473-4B0F-A9FE-6206363186F1}" type="datetimeFigureOut">
              <a:rPr lang="en-US" smtClean="0"/>
              <a:pPr/>
              <a:t>6/2/2017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6D8DE92-7473-4B0F-A9FE-6206363186F1}" type="datetimeFigureOut">
              <a:rPr lang="en-US" smtClean="0"/>
              <a:pPr/>
              <a:t>6/2/2017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D8DE92-7473-4B0F-A9FE-6206363186F1}" type="datetimeFigureOut">
              <a:rPr lang="en-US" smtClean="0"/>
              <a:pPr/>
              <a:t>6/2/2017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6D8DE92-7473-4B0F-A9FE-6206363186F1}" type="datetimeFigureOut">
              <a:rPr lang="en-US" smtClean="0"/>
              <a:pPr/>
              <a:t>6/2/2017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6D8DE92-7473-4B0F-A9FE-6206363186F1}" type="datetimeFigureOut">
              <a:rPr lang="en-US" smtClean="0"/>
              <a:pPr/>
              <a:t>6/2/2017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16D8DE92-7473-4B0F-A9FE-6206363186F1}" type="datetimeFigureOut">
              <a:rPr lang="en-US" smtClean="0"/>
              <a:pPr/>
              <a:t>6/2/2017</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EA06BE40-B420-441F-9629-7146913B576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dirty="0"/>
          </a:p>
        </p:txBody>
      </p:sp>
      <p:pic>
        <p:nvPicPr>
          <p:cNvPr id="1026" name="Picture 2" descr="C:\Users\lifei\Desktop\Blogging for Profits\PPT Front Image.jpg"/>
          <p:cNvPicPr>
            <a:picLocks noChangeAspect="1" noChangeArrowheads="1"/>
          </p:cNvPicPr>
          <p:nvPr/>
        </p:nvPicPr>
        <p:blipFill>
          <a:blip r:embed="rId2" cstate="print"/>
          <a:srcRect/>
          <a:stretch>
            <a:fillRect/>
          </a:stretch>
        </p:blipFill>
        <p:spPr bwMode="auto">
          <a:xfrm>
            <a:off x="0" y="0"/>
            <a:ext cx="9144000" cy="5143500"/>
          </a:xfrm>
          <a:prstGeom prst="rect">
            <a:avLst/>
          </a:prstGeom>
          <a:noFill/>
        </p:spPr>
      </p:pic>
      <p:pic>
        <p:nvPicPr>
          <p:cNvPr id="1027" name="Picture 3" descr="C:\Users\lifei\Desktop\Youtube channel income\image 1.jpg"/>
          <p:cNvPicPr>
            <a:picLocks noChangeAspect="1" noChangeArrowheads="1"/>
          </p:cNvPicPr>
          <p:nvPr/>
        </p:nvPicPr>
        <p:blipFill>
          <a:blip r:embed="rId3"/>
          <a:srcRect/>
          <a:stretch>
            <a:fillRect/>
          </a:stretch>
        </p:blipFill>
        <p:spPr bwMode="auto">
          <a:xfrm>
            <a:off x="0" y="0"/>
            <a:ext cx="9144000" cy="5171079"/>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6" name="Rectangle 5"/>
          <p:cNvSpPr/>
          <p:nvPr/>
        </p:nvSpPr>
        <p:spPr>
          <a:xfrm>
            <a:off x="2286000" y="2202419"/>
            <a:ext cx="4572000" cy="369332"/>
          </a:xfrm>
          <a:prstGeom prst="rect">
            <a:avLst/>
          </a:prstGeom>
        </p:spPr>
        <p:txBody>
          <a:bodyPr>
            <a:spAutoFit/>
          </a:bodyPr>
          <a:lstStyle/>
          <a:p>
            <a:pPr lvl="0" algn="ctr">
              <a:spcBef>
                <a:spcPct val="0"/>
              </a:spcBef>
              <a:defRPr/>
            </a:pPr>
            <a:endParaRPr lang="en-IN" b="1" dirty="0">
              <a:solidFill>
                <a:schemeClr val="accent6">
                  <a:lumMod val="75000"/>
                </a:schemeClr>
              </a:solidFill>
              <a:ea typeface="Verdana" pitchFamily="34" charset="0"/>
              <a:cs typeface="Verdana" pitchFamily="34" charset="0"/>
            </a:endParaRPr>
          </a:p>
        </p:txBody>
      </p:sp>
      <p:sp>
        <p:nvSpPr>
          <p:cNvPr id="7" name="Rectangle 6"/>
          <p:cNvSpPr/>
          <p:nvPr/>
        </p:nvSpPr>
        <p:spPr>
          <a:xfrm>
            <a:off x="1219200" y="1352550"/>
            <a:ext cx="6710965" cy="2554545"/>
          </a:xfrm>
          <a:prstGeom prst="rect">
            <a:avLst/>
          </a:prstGeom>
        </p:spPr>
        <p:txBody>
          <a:bodyPr wrap="square">
            <a:spAutoFit/>
          </a:bodyPr>
          <a:lstStyle/>
          <a:p>
            <a:pPr lvl="0" algn="ctr">
              <a:spcBef>
                <a:spcPct val="0"/>
              </a:spcBef>
              <a:defRPr/>
            </a:pPr>
            <a:r>
              <a:rPr lang="en-IN" sz="4000" b="1" dirty="0" smtClean="0">
                <a:solidFill>
                  <a:schemeClr val="accent6">
                    <a:lumMod val="75000"/>
                  </a:schemeClr>
                </a:solidFill>
                <a:latin typeface="Georgia" pitchFamily="18" charset="0"/>
              </a:rPr>
              <a:t>Thank You for Watching. </a:t>
            </a:r>
          </a:p>
          <a:p>
            <a:pPr lvl="0" algn="ctr">
              <a:spcBef>
                <a:spcPct val="0"/>
              </a:spcBef>
              <a:defRPr/>
            </a:pPr>
            <a:r>
              <a:rPr lang="en-IN" sz="4000" b="1" dirty="0" smtClean="0">
                <a:solidFill>
                  <a:schemeClr val="accent6">
                    <a:lumMod val="75000"/>
                  </a:schemeClr>
                </a:solidFill>
                <a:latin typeface="Georgia" pitchFamily="18" charset="0"/>
              </a:rPr>
              <a:t>See you in the next video lesson.</a:t>
            </a:r>
            <a:endParaRPr lang="en-IN" sz="4000" b="1" dirty="0">
              <a:solidFill>
                <a:schemeClr val="accent6">
                  <a:lumMod val="75000"/>
                </a:schemeClr>
              </a:solidFill>
              <a:latin typeface="Georgia"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5" name="Rectangle 4"/>
          <p:cNvSpPr/>
          <p:nvPr/>
        </p:nvSpPr>
        <p:spPr>
          <a:xfrm>
            <a:off x="609600" y="1543050"/>
            <a:ext cx="8153400" cy="2308324"/>
          </a:xfrm>
          <a:prstGeom prst="rect">
            <a:avLst/>
          </a:prstGeom>
        </p:spPr>
        <p:txBody>
          <a:bodyPr wrap="square">
            <a:spAutoFit/>
          </a:bodyPr>
          <a:lstStyle/>
          <a:p>
            <a:pPr lvl="0" algn="ctr">
              <a:spcBef>
                <a:spcPct val="0"/>
              </a:spcBef>
              <a:defRPr/>
            </a:pPr>
            <a:r>
              <a:rPr lang="en-IN" sz="3600" b="1" dirty="0" smtClean="0">
                <a:solidFill>
                  <a:schemeClr val="bg2">
                    <a:lumMod val="25000"/>
                  </a:schemeClr>
                </a:solidFill>
                <a:latin typeface="Georgia" pitchFamily="18" charset="0"/>
                <a:ea typeface="Verdana" pitchFamily="34" charset="0"/>
                <a:cs typeface="Verdana" pitchFamily="34" charset="0"/>
              </a:rPr>
              <a:t>Video # 8</a:t>
            </a:r>
          </a:p>
          <a:p>
            <a:pPr lvl="0" algn="ctr">
              <a:spcBef>
                <a:spcPct val="0"/>
              </a:spcBef>
              <a:defRPr/>
            </a:pPr>
            <a:endParaRPr lang="en-IN" sz="3600" b="1" dirty="0" smtClean="0">
              <a:solidFill>
                <a:schemeClr val="accent5">
                  <a:lumMod val="75000"/>
                </a:schemeClr>
              </a:solidFill>
              <a:latin typeface="Georgia" pitchFamily="18" charset="0"/>
              <a:ea typeface="Verdana" pitchFamily="34" charset="0"/>
              <a:cs typeface="Verdana" pitchFamily="34" charset="0"/>
            </a:endParaRPr>
          </a:p>
          <a:p>
            <a:pPr lvl="0" algn="ctr">
              <a:spcBef>
                <a:spcPct val="0"/>
              </a:spcBef>
              <a:defRPr/>
            </a:pPr>
            <a:r>
              <a:rPr lang="en-IN" sz="3600" b="1" dirty="0" smtClean="0">
                <a:solidFill>
                  <a:schemeClr val="accent6">
                    <a:lumMod val="75000"/>
                  </a:schemeClr>
                </a:solidFill>
                <a:ea typeface="Verdana" pitchFamily="34" charset="0"/>
                <a:cs typeface="Verdana" pitchFamily="34" charset="0"/>
              </a:rPr>
              <a:t>Tips to create a Gaming Channel on YouTube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7" name="Content Placeholder 4"/>
          <p:cNvSpPr txBox="1">
            <a:spLocks/>
          </p:cNvSpPr>
          <p:nvPr/>
        </p:nvSpPr>
        <p:spPr>
          <a:xfrm>
            <a:off x="685800" y="971550"/>
            <a:ext cx="7543800" cy="3181350"/>
          </a:xfrm>
          <a:prstGeom prst="rect">
            <a:avLst/>
          </a:prstGeom>
        </p:spPr>
        <p:txBody>
          <a:bodyPr vert="horz" lIns="91440" tIns="45720" rIns="91440" bIns="45720" rtlCol="0">
            <a:normAutofit/>
          </a:bodyPr>
          <a:lstStyle/>
          <a:p>
            <a:pPr>
              <a:spcBef>
                <a:spcPct val="20000"/>
              </a:spcBef>
            </a:pPr>
            <a:r>
              <a:rPr lang="en-IN" sz="3300" b="1" dirty="0" smtClean="0">
                <a:solidFill>
                  <a:schemeClr val="accent6">
                    <a:lumMod val="75000"/>
                  </a:schemeClr>
                </a:solidFill>
                <a:latin typeface="Georgia" pitchFamily="18" charset="0"/>
                <a:ea typeface="Arial Unicode MS" pitchFamily="34" charset="-128"/>
                <a:cs typeface="Arial Unicode MS" pitchFamily="34" charset="-128"/>
              </a:rPr>
              <a:t>You know that there’s an audience for the kinds of videos </a:t>
            </a:r>
            <a:r>
              <a:rPr lang="en-IN" sz="2500" b="1" dirty="0" smtClean="0">
                <a:solidFill>
                  <a:schemeClr val="bg2">
                    <a:lumMod val="25000"/>
                  </a:schemeClr>
                </a:solidFill>
                <a:ea typeface="Arial Unicode MS" pitchFamily="34" charset="-128"/>
                <a:cs typeface="Arial Unicode MS" pitchFamily="34" charset="-128"/>
              </a:rPr>
              <a:t>you </a:t>
            </a:r>
            <a:r>
              <a:rPr lang="en-IN" sz="2500" b="1" dirty="0" smtClean="0">
                <a:solidFill>
                  <a:schemeClr val="bg2">
                    <a:lumMod val="25000"/>
                  </a:schemeClr>
                </a:solidFill>
                <a:ea typeface="Arial Unicode MS" pitchFamily="34" charset="-128"/>
                <a:cs typeface="Arial Unicode MS" pitchFamily="34" charset="-128"/>
              </a:rPr>
              <a:t>want to create, and you know that you have a lot to contribute as a YouTube gamer. That’s awesome! As you make a YouTube gaming channel and begin your journey, keep </a:t>
            </a:r>
            <a:r>
              <a:rPr lang="en-IN" sz="2500" b="1" dirty="0" smtClean="0">
                <a:solidFill>
                  <a:schemeClr val="bg2">
                    <a:lumMod val="25000"/>
                  </a:schemeClr>
                </a:solidFill>
                <a:ea typeface="Arial Unicode MS" pitchFamily="34" charset="-128"/>
                <a:cs typeface="Arial Unicode MS" pitchFamily="34" charset="-128"/>
              </a:rPr>
              <a:t>these </a:t>
            </a:r>
            <a:r>
              <a:rPr lang="en-IN" sz="2500" b="1" dirty="0" smtClean="0">
                <a:solidFill>
                  <a:schemeClr val="bg2">
                    <a:lumMod val="25000"/>
                  </a:schemeClr>
                </a:solidFill>
                <a:ea typeface="Arial Unicode MS" pitchFamily="34" charset="-128"/>
                <a:cs typeface="Arial Unicode MS" pitchFamily="34" charset="-128"/>
              </a:rPr>
              <a:t>things in mind:</a:t>
            </a:r>
          </a:p>
          <a:p>
            <a:pPr>
              <a:spcBef>
                <a:spcPct val="20000"/>
              </a:spcBef>
            </a:pPr>
            <a:endParaRPr lang="en-IN" sz="2500" b="1" dirty="0" smtClean="0">
              <a:solidFill>
                <a:schemeClr val="bg2">
                  <a:lumMod val="25000"/>
                </a:schemeClr>
              </a:solidFill>
              <a:ea typeface="Arial Unicode MS" pitchFamily="34" charset="-128"/>
              <a:cs typeface="Arial Unicode MS" pitchFamily="34" charset="-128"/>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5" name="Rectangle 4"/>
          <p:cNvSpPr/>
          <p:nvPr/>
        </p:nvSpPr>
        <p:spPr>
          <a:xfrm>
            <a:off x="609600" y="819150"/>
            <a:ext cx="7848600" cy="1107996"/>
          </a:xfrm>
          <a:prstGeom prst="rect">
            <a:avLst/>
          </a:prstGeom>
        </p:spPr>
        <p:txBody>
          <a:bodyPr wrap="square">
            <a:spAutoFit/>
          </a:bodyPr>
          <a:lstStyle/>
          <a:p>
            <a:pPr>
              <a:spcBef>
                <a:spcPct val="0"/>
              </a:spcBef>
            </a:pPr>
            <a:r>
              <a:rPr lang="en-IN" sz="3300" b="1" dirty="0" smtClean="0">
                <a:solidFill>
                  <a:schemeClr val="accent6">
                    <a:lumMod val="75000"/>
                  </a:schemeClr>
                </a:solidFill>
                <a:latin typeface="Georgia" pitchFamily="18" charset="0"/>
              </a:rPr>
              <a:t>1. </a:t>
            </a:r>
            <a:r>
              <a:rPr lang="en-IN" sz="3300" b="1" dirty="0" smtClean="0">
                <a:solidFill>
                  <a:schemeClr val="accent6">
                    <a:lumMod val="75000"/>
                  </a:schemeClr>
                </a:solidFill>
                <a:latin typeface="Georgia" pitchFamily="18" charset="0"/>
              </a:rPr>
              <a:t>Create a Unique Experience for Your Gaming </a:t>
            </a:r>
            <a:r>
              <a:rPr lang="en-IN" sz="3300" b="1" dirty="0" smtClean="0">
                <a:solidFill>
                  <a:schemeClr val="accent6">
                    <a:lumMod val="75000"/>
                  </a:schemeClr>
                </a:solidFill>
                <a:latin typeface="Georgia" pitchFamily="18" charset="0"/>
              </a:rPr>
              <a:t>Videos</a:t>
            </a:r>
            <a:endParaRPr lang="en-IN" sz="3300" b="1" dirty="0" smtClean="0">
              <a:solidFill>
                <a:schemeClr val="accent6">
                  <a:lumMod val="75000"/>
                </a:schemeClr>
              </a:solidFill>
              <a:latin typeface="Georgia" pitchFamily="18" charset="0"/>
            </a:endParaRPr>
          </a:p>
        </p:txBody>
      </p:sp>
      <p:sp>
        <p:nvSpPr>
          <p:cNvPr id="6" name="Rectangle 5"/>
          <p:cNvSpPr/>
          <p:nvPr/>
        </p:nvSpPr>
        <p:spPr>
          <a:xfrm>
            <a:off x="685800" y="2266950"/>
            <a:ext cx="8001000" cy="1446550"/>
          </a:xfrm>
          <a:prstGeom prst="rect">
            <a:avLst/>
          </a:prstGeom>
        </p:spPr>
        <p:txBody>
          <a:bodyPr wrap="square">
            <a:spAutoFit/>
          </a:bodyPr>
          <a:lstStyle/>
          <a:p>
            <a:pPr marL="231775" lvl="0" indent="-231775">
              <a:spcBef>
                <a:spcPct val="0"/>
              </a:spcBef>
              <a:buFont typeface="Arial" pitchFamily="34" charset="0"/>
              <a:buChar char="•"/>
            </a:pPr>
            <a:r>
              <a:rPr lang="en-IN" sz="2200" b="1" dirty="0" smtClean="0">
                <a:solidFill>
                  <a:schemeClr val="bg2">
                    <a:lumMod val="25000"/>
                  </a:schemeClr>
                </a:solidFill>
              </a:rPr>
              <a:t>Take some time to add your own personal spin to your videos. Let your personality shine through to give your content a unique vibe. Provide viewers with a reason to choose your content, and make them look forward to seeing new gaming videos from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5" name="Rectangle 4"/>
          <p:cNvSpPr/>
          <p:nvPr/>
        </p:nvSpPr>
        <p:spPr>
          <a:xfrm>
            <a:off x="609600" y="819150"/>
            <a:ext cx="7848600" cy="1107996"/>
          </a:xfrm>
          <a:prstGeom prst="rect">
            <a:avLst/>
          </a:prstGeom>
        </p:spPr>
        <p:txBody>
          <a:bodyPr wrap="square">
            <a:spAutoFit/>
          </a:bodyPr>
          <a:lstStyle/>
          <a:p>
            <a:pPr>
              <a:spcBef>
                <a:spcPct val="0"/>
              </a:spcBef>
            </a:pPr>
            <a:r>
              <a:rPr lang="en-IN" sz="3300" b="1" dirty="0" smtClean="0">
                <a:solidFill>
                  <a:schemeClr val="accent6">
                    <a:lumMod val="75000"/>
                  </a:schemeClr>
                </a:solidFill>
                <a:latin typeface="Georgia" pitchFamily="18" charset="0"/>
              </a:rPr>
              <a:t>2. </a:t>
            </a:r>
            <a:r>
              <a:rPr lang="en-IN" sz="3300" b="1" dirty="0" smtClean="0">
                <a:solidFill>
                  <a:schemeClr val="accent6">
                    <a:lumMod val="75000"/>
                  </a:schemeClr>
                </a:solidFill>
                <a:latin typeface="Georgia" pitchFamily="18" charset="0"/>
              </a:rPr>
              <a:t>See It as a Marathon and Not a </a:t>
            </a:r>
            <a:r>
              <a:rPr lang="en-IN" sz="3300" b="1" dirty="0" smtClean="0">
                <a:solidFill>
                  <a:schemeClr val="accent6">
                    <a:lumMod val="75000"/>
                  </a:schemeClr>
                </a:solidFill>
                <a:latin typeface="Georgia" pitchFamily="18" charset="0"/>
              </a:rPr>
              <a:t>Sprint</a:t>
            </a:r>
            <a:endParaRPr lang="en-IN" sz="3300" b="1" dirty="0" smtClean="0">
              <a:solidFill>
                <a:schemeClr val="accent6">
                  <a:lumMod val="75000"/>
                </a:schemeClr>
              </a:solidFill>
              <a:latin typeface="Georgia" pitchFamily="18" charset="0"/>
            </a:endParaRPr>
          </a:p>
        </p:txBody>
      </p:sp>
      <p:sp>
        <p:nvSpPr>
          <p:cNvPr id="6" name="Rectangle 5"/>
          <p:cNvSpPr/>
          <p:nvPr/>
        </p:nvSpPr>
        <p:spPr>
          <a:xfrm>
            <a:off x="685800" y="2190750"/>
            <a:ext cx="8001000" cy="1785104"/>
          </a:xfrm>
          <a:prstGeom prst="rect">
            <a:avLst/>
          </a:prstGeom>
        </p:spPr>
        <p:txBody>
          <a:bodyPr wrap="square">
            <a:spAutoFit/>
          </a:bodyPr>
          <a:lstStyle/>
          <a:p>
            <a:pPr marL="231775" lvl="0" indent="-231775">
              <a:spcBef>
                <a:spcPct val="0"/>
              </a:spcBef>
              <a:buFont typeface="Arial" pitchFamily="34" charset="0"/>
              <a:buChar char="•"/>
            </a:pPr>
            <a:r>
              <a:rPr lang="en-IN" sz="2200" b="1" dirty="0" smtClean="0">
                <a:solidFill>
                  <a:schemeClr val="bg2">
                    <a:lumMod val="25000"/>
                  </a:schemeClr>
                </a:solidFill>
              </a:rPr>
              <a:t>Your channel will grow, slowly but surely, and you’ll see new viewers and subscribers engaging with you on YouTube and across social media. It might not happen all at once, but if you stick with it and let your passion for gaming push you through the hard times, you’ll get there.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5" name="Rectangle 4"/>
          <p:cNvSpPr/>
          <p:nvPr/>
        </p:nvSpPr>
        <p:spPr>
          <a:xfrm>
            <a:off x="609600" y="819150"/>
            <a:ext cx="8382000" cy="1107996"/>
          </a:xfrm>
          <a:prstGeom prst="rect">
            <a:avLst/>
          </a:prstGeom>
        </p:spPr>
        <p:txBody>
          <a:bodyPr wrap="square">
            <a:spAutoFit/>
          </a:bodyPr>
          <a:lstStyle/>
          <a:p>
            <a:pPr>
              <a:spcBef>
                <a:spcPct val="0"/>
              </a:spcBef>
            </a:pPr>
            <a:r>
              <a:rPr lang="en-IN" sz="3300" b="1" dirty="0" smtClean="0">
                <a:solidFill>
                  <a:schemeClr val="accent6">
                    <a:lumMod val="75000"/>
                  </a:schemeClr>
                </a:solidFill>
                <a:latin typeface="Georgia" pitchFamily="18" charset="0"/>
              </a:rPr>
              <a:t>3. </a:t>
            </a:r>
            <a:r>
              <a:rPr lang="en-IN" sz="3300" b="1" dirty="0" smtClean="0">
                <a:solidFill>
                  <a:schemeClr val="accent6">
                    <a:lumMod val="75000"/>
                  </a:schemeClr>
                </a:solidFill>
                <a:latin typeface="Georgia" pitchFamily="18" charset="0"/>
              </a:rPr>
              <a:t>Viewers Are Essential to a Gaming Channel’s </a:t>
            </a:r>
            <a:r>
              <a:rPr lang="en-IN" sz="3300" b="1" dirty="0" smtClean="0">
                <a:solidFill>
                  <a:schemeClr val="accent6">
                    <a:lumMod val="75000"/>
                  </a:schemeClr>
                </a:solidFill>
                <a:latin typeface="Georgia" pitchFamily="18" charset="0"/>
              </a:rPr>
              <a:t>Growth</a:t>
            </a:r>
            <a:endParaRPr lang="en-IN" sz="3300" b="1" dirty="0" smtClean="0">
              <a:solidFill>
                <a:schemeClr val="accent6">
                  <a:lumMod val="75000"/>
                </a:schemeClr>
              </a:solidFill>
              <a:latin typeface="Georgia" pitchFamily="18" charset="0"/>
            </a:endParaRPr>
          </a:p>
        </p:txBody>
      </p:sp>
      <p:sp>
        <p:nvSpPr>
          <p:cNvPr id="6" name="Rectangle 5"/>
          <p:cNvSpPr/>
          <p:nvPr/>
        </p:nvSpPr>
        <p:spPr>
          <a:xfrm>
            <a:off x="685800" y="1809750"/>
            <a:ext cx="8001000" cy="2492990"/>
          </a:xfrm>
          <a:prstGeom prst="rect">
            <a:avLst/>
          </a:prstGeom>
        </p:spPr>
        <p:txBody>
          <a:bodyPr wrap="square">
            <a:spAutoFit/>
          </a:bodyPr>
          <a:lstStyle/>
          <a:p>
            <a:pPr marL="341313" lvl="0" indent="-341313">
              <a:spcBef>
                <a:spcPct val="0"/>
              </a:spcBef>
              <a:buFont typeface="Arial" pitchFamily="34" charset="0"/>
              <a:buChar char="•"/>
            </a:pPr>
            <a:r>
              <a:rPr lang="en-IN" sz="2600" b="1" dirty="0" smtClean="0">
                <a:solidFill>
                  <a:schemeClr val="bg2">
                    <a:lumMod val="25000"/>
                  </a:schemeClr>
                </a:solidFill>
              </a:rPr>
              <a:t>The more you build a relationship with your audience, the more they’ll support you and the faster your gaming channel will grow.</a:t>
            </a:r>
          </a:p>
          <a:p>
            <a:pPr marL="341313" lvl="0" indent="-341313">
              <a:spcBef>
                <a:spcPct val="0"/>
              </a:spcBef>
              <a:buFont typeface="Arial" pitchFamily="34" charset="0"/>
              <a:buChar char="•"/>
            </a:pPr>
            <a:r>
              <a:rPr lang="en-IN" sz="2600" b="1" dirty="0" smtClean="0">
                <a:solidFill>
                  <a:schemeClr val="bg2">
                    <a:lumMod val="25000"/>
                  </a:schemeClr>
                </a:solidFill>
              </a:rPr>
              <a:t>This means responding to their comments, taking video requests, giving them shout-outs, and inviting every opportunity to engage with them</a:t>
            </a:r>
            <a:endParaRPr lang="en-IN" sz="2600" b="1" dirty="0" smtClean="0">
              <a:solidFill>
                <a:schemeClr val="bg2">
                  <a:lumMod val="25000"/>
                </a:schemeClr>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5" name="Rectangle 4"/>
          <p:cNvSpPr/>
          <p:nvPr/>
        </p:nvSpPr>
        <p:spPr>
          <a:xfrm>
            <a:off x="609600" y="819150"/>
            <a:ext cx="7848600" cy="1107996"/>
          </a:xfrm>
          <a:prstGeom prst="rect">
            <a:avLst/>
          </a:prstGeom>
        </p:spPr>
        <p:txBody>
          <a:bodyPr wrap="square">
            <a:spAutoFit/>
          </a:bodyPr>
          <a:lstStyle/>
          <a:p>
            <a:pPr>
              <a:spcBef>
                <a:spcPct val="0"/>
              </a:spcBef>
            </a:pPr>
            <a:r>
              <a:rPr lang="en-IN" sz="3300" b="1" dirty="0" smtClean="0">
                <a:solidFill>
                  <a:schemeClr val="accent6">
                    <a:lumMod val="75000"/>
                  </a:schemeClr>
                </a:solidFill>
                <a:latin typeface="Georgia" pitchFamily="18" charset="0"/>
              </a:rPr>
              <a:t>4. </a:t>
            </a:r>
            <a:r>
              <a:rPr lang="en-IN" sz="3300" b="1" dirty="0" smtClean="0">
                <a:solidFill>
                  <a:schemeClr val="accent6">
                    <a:lumMod val="75000"/>
                  </a:schemeClr>
                </a:solidFill>
                <a:latin typeface="Georgia" pitchFamily="18" charset="0"/>
              </a:rPr>
              <a:t>You Need to Build a Presence Outside of </a:t>
            </a:r>
            <a:r>
              <a:rPr lang="en-IN" sz="3300" b="1" dirty="0" smtClean="0">
                <a:solidFill>
                  <a:schemeClr val="accent6">
                    <a:lumMod val="75000"/>
                  </a:schemeClr>
                </a:solidFill>
                <a:latin typeface="Georgia" pitchFamily="18" charset="0"/>
              </a:rPr>
              <a:t>YouTube</a:t>
            </a:r>
            <a:endParaRPr lang="en-IN" sz="3300" b="1" dirty="0" smtClean="0">
              <a:solidFill>
                <a:schemeClr val="accent6">
                  <a:lumMod val="75000"/>
                </a:schemeClr>
              </a:solidFill>
              <a:latin typeface="Georgia" pitchFamily="18" charset="0"/>
            </a:endParaRPr>
          </a:p>
        </p:txBody>
      </p:sp>
      <p:sp>
        <p:nvSpPr>
          <p:cNvPr id="6" name="Rectangle 5"/>
          <p:cNvSpPr/>
          <p:nvPr/>
        </p:nvSpPr>
        <p:spPr>
          <a:xfrm>
            <a:off x="685800" y="2038350"/>
            <a:ext cx="8001000" cy="2492990"/>
          </a:xfrm>
          <a:prstGeom prst="rect">
            <a:avLst/>
          </a:prstGeom>
        </p:spPr>
        <p:txBody>
          <a:bodyPr wrap="square">
            <a:spAutoFit/>
          </a:bodyPr>
          <a:lstStyle/>
          <a:p>
            <a:pPr marL="341313" lvl="0" indent="-341313">
              <a:spcBef>
                <a:spcPct val="0"/>
              </a:spcBef>
              <a:buFont typeface="Arial" pitchFamily="34" charset="0"/>
              <a:buChar char="•"/>
            </a:pPr>
            <a:r>
              <a:rPr lang="en-IN" sz="2600" b="1" dirty="0" smtClean="0">
                <a:solidFill>
                  <a:schemeClr val="bg2">
                    <a:lumMod val="25000"/>
                  </a:schemeClr>
                </a:solidFill>
              </a:rPr>
              <a:t>Create pages and accounts on Facebook, Twitter, and/or Instagram, and use these platforms to give your audience content that they can’t get from your videos</a:t>
            </a:r>
            <a:r>
              <a:rPr lang="en-IN" sz="2600" b="1" dirty="0" smtClean="0">
                <a:solidFill>
                  <a:schemeClr val="bg2">
                    <a:lumMod val="25000"/>
                  </a:schemeClr>
                </a:solidFill>
              </a:rPr>
              <a:t>.</a:t>
            </a:r>
          </a:p>
          <a:p>
            <a:pPr marL="341313" indent="-341313">
              <a:spcBef>
                <a:spcPct val="0"/>
              </a:spcBef>
              <a:buFont typeface="Arial" pitchFamily="34" charset="0"/>
              <a:buChar char="•"/>
            </a:pPr>
            <a:r>
              <a:rPr lang="en-IN" sz="2600" b="1" dirty="0" smtClean="0">
                <a:solidFill>
                  <a:schemeClr val="bg2">
                    <a:lumMod val="25000"/>
                  </a:schemeClr>
                </a:solidFill>
              </a:rPr>
              <a:t>Make sure that you post different content to each of your social media pages, though.</a:t>
            </a:r>
            <a:endParaRPr lang="en-IN" sz="2600" b="1" dirty="0" smtClean="0">
              <a:solidFill>
                <a:schemeClr val="bg2">
                  <a:lumMod val="25000"/>
                </a:schemeClr>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5" name="Rectangle 4"/>
          <p:cNvSpPr/>
          <p:nvPr/>
        </p:nvSpPr>
        <p:spPr>
          <a:xfrm>
            <a:off x="609600" y="819150"/>
            <a:ext cx="7848600" cy="1200329"/>
          </a:xfrm>
          <a:prstGeom prst="rect">
            <a:avLst/>
          </a:prstGeom>
        </p:spPr>
        <p:txBody>
          <a:bodyPr wrap="square">
            <a:spAutoFit/>
          </a:bodyPr>
          <a:lstStyle/>
          <a:p>
            <a:pPr>
              <a:spcBef>
                <a:spcPct val="0"/>
              </a:spcBef>
            </a:pPr>
            <a:r>
              <a:rPr lang="en-IN" sz="3600" b="1" dirty="0" smtClean="0">
                <a:solidFill>
                  <a:schemeClr val="accent6">
                    <a:lumMod val="75000"/>
                  </a:schemeClr>
                </a:solidFill>
                <a:latin typeface="Georgia" pitchFamily="18" charset="0"/>
              </a:rPr>
              <a:t>5. </a:t>
            </a:r>
            <a:r>
              <a:rPr lang="en-IN" sz="3600" b="1" dirty="0" smtClean="0">
                <a:solidFill>
                  <a:schemeClr val="accent6">
                    <a:lumMod val="75000"/>
                  </a:schemeClr>
                </a:solidFill>
                <a:latin typeface="Georgia" pitchFamily="18" charset="0"/>
              </a:rPr>
              <a:t>Maintain an Uploading Schedule for Gaming </a:t>
            </a:r>
            <a:r>
              <a:rPr lang="en-IN" sz="3600" b="1" dirty="0" smtClean="0">
                <a:solidFill>
                  <a:schemeClr val="accent6">
                    <a:lumMod val="75000"/>
                  </a:schemeClr>
                </a:solidFill>
                <a:latin typeface="Georgia" pitchFamily="18" charset="0"/>
              </a:rPr>
              <a:t>Videos</a:t>
            </a:r>
            <a:endParaRPr lang="en-IN" sz="3600" b="1" dirty="0" smtClean="0">
              <a:solidFill>
                <a:schemeClr val="accent6">
                  <a:lumMod val="75000"/>
                </a:schemeClr>
              </a:solidFill>
              <a:latin typeface="Georgia" pitchFamily="18" charset="0"/>
            </a:endParaRPr>
          </a:p>
        </p:txBody>
      </p:sp>
      <p:sp>
        <p:nvSpPr>
          <p:cNvPr id="6" name="Rectangle 5"/>
          <p:cNvSpPr/>
          <p:nvPr/>
        </p:nvSpPr>
        <p:spPr>
          <a:xfrm>
            <a:off x="685800" y="2038350"/>
            <a:ext cx="8001000" cy="2092881"/>
          </a:xfrm>
          <a:prstGeom prst="rect">
            <a:avLst/>
          </a:prstGeom>
        </p:spPr>
        <p:txBody>
          <a:bodyPr wrap="square">
            <a:spAutoFit/>
          </a:bodyPr>
          <a:lstStyle/>
          <a:p>
            <a:pPr marL="231775" lvl="0" indent="-231775">
              <a:spcBef>
                <a:spcPct val="0"/>
              </a:spcBef>
              <a:buFont typeface="Arial" pitchFamily="34" charset="0"/>
              <a:buChar char="•"/>
            </a:pPr>
            <a:r>
              <a:rPr lang="en-IN" sz="2600" b="1" dirty="0" smtClean="0">
                <a:solidFill>
                  <a:schemeClr val="bg2">
                    <a:lumMod val="25000"/>
                  </a:schemeClr>
                </a:solidFill>
              </a:rPr>
              <a:t>Finally, when you make a YouTube gaming channel, you have to be consistent with your videos. </a:t>
            </a:r>
            <a:endParaRPr lang="en-IN" sz="2600" b="1" dirty="0" smtClean="0">
              <a:solidFill>
                <a:schemeClr val="bg2">
                  <a:lumMod val="25000"/>
                </a:schemeClr>
              </a:solidFill>
            </a:endParaRPr>
          </a:p>
          <a:p>
            <a:pPr marL="231775" lvl="0" indent="-231775">
              <a:spcBef>
                <a:spcPct val="0"/>
              </a:spcBef>
              <a:buFont typeface="Arial" pitchFamily="34" charset="0"/>
              <a:buChar char="•"/>
            </a:pPr>
            <a:r>
              <a:rPr lang="en-IN" sz="2600" b="1" dirty="0" smtClean="0">
                <a:solidFill>
                  <a:schemeClr val="bg2">
                    <a:lumMod val="25000"/>
                  </a:schemeClr>
                </a:solidFill>
              </a:rPr>
              <a:t>Post </a:t>
            </a:r>
            <a:r>
              <a:rPr lang="en-IN" sz="2600" b="1" dirty="0" smtClean="0">
                <a:solidFill>
                  <a:schemeClr val="bg2">
                    <a:lumMod val="25000"/>
                  </a:schemeClr>
                </a:solidFill>
              </a:rPr>
              <a:t>your uploading schedule on your channel’s home page, on your social media profiles, and in your video descriptions.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6" name="Rectangle 5"/>
          <p:cNvSpPr/>
          <p:nvPr/>
        </p:nvSpPr>
        <p:spPr>
          <a:xfrm>
            <a:off x="914400" y="819150"/>
            <a:ext cx="7086600" cy="3508653"/>
          </a:xfrm>
          <a:prstGeom prst="rect">
            <a:avLst/>
          </a:prstGeom>
        </p:spPr>
        <p:txBody>
          <a:bodyPr wrap="square">
            <a:spAutoFit/>
          </a:bodyPr>
          <a:lstStyle/>
          <a:p>
            <a:r>
              <a:rPr lang="en-IN" sz="3300" b="1" dirty="0" smtClean="0">
                <a:solidFill>
                  <a:schemeClr val="accent6">
                    <a:lumMod val="75000"/>
                  </a:schemeClr>
                </a:solidFill>
                <a:latin typeface="Georgia" pitchFamily="18" charset="0"/>
                <a:ea typeface="Arial Unicode MS" pitchFamily="34" charset="-128"/>
                <a:cs typeface="Arial Unicode MS" pitchFamily="34" charset="-128"/>
              </a:rPr>
              <a:t>And, with the help of these simple and effective tips, </a:t>
            </a:r>
            <a:r>
              <a:rPr lang="en-IN" sz="2600" b="1" dirty="0" smtClean="0">
                <a:solidFill>
                  <a:schemeClr val="bg2">
                    <a:lumMod val="25000"/>
                  </a:schemeClr>
                </a:solidFill>
              </a:rPr>
              <a:t>you should be able to grow your audience and establish your YouTube channel as a place where your fans and other </a:t>
            </a:r>
            <a:r>
              <a:rPr lang="en-IN" sz="2600" b="1" dirty="0" err="1" smtClean="0">
                <a:solidFill>
                  <a:schemeClr val="bg2">
                    <a:lumMod val="25000"/>
                  </a:schemeClr>
                </a:solidFill>
              </a:rPr>
              <a:t>YouTubers</a:t>
            </a:r>
            <a:r>
              <a:rPr lang="en-IN" sz="2600" b="1" dirty="0" smtClean="0">
                <a:solidFill>
                  <a:schemeClr val="bg2">
                    <a:lumMod val="25000"/>
                  </a:schemeClr>
                </a:solidFill>
              </a:rPr>
              <a:t> can get great content, ask questions, and give their own feedback on tips and techniques that have worked for them.</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1109</TotalTime>
  <Words>326</Words>
  <Application>Microsoft Office PowerPoint</Application>
  <PresentationFormat>On-screen Show (16:9)</PresentationFormat>
  <Paragraphs>20</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Slide 1</vt:lpstr>
      <vt:lpstr>Slide 2</vt:lpstr>
      <vt:lpstr>Slide 3</vt:lpstr>
      <vt:lpstr>Slide 4</vt:lpstr>
      <vt:lpstr>Slide 5</vt:lpstr>
      <vt:lpstr>Slide 6</vt:lpstr>
      <vt:lpstr>Slide 7</vt:lpstr>
      <vt:lpstr>Slide 8</vt:lpstr>
      <vt:lpstr>Slide 9</vt:lpstr>
      <vt:lpstr>Slide 10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sukhpal kaur</dc:creator>
  <cp:lastModifiedBy>manasvii T</cp:lastModifiedBy>
  <cp:revision>115</cp:revision>
  <dcterms:created xsi:type="dcterms:W3CDTF">2017-04-01T05:57:38Z</dcterms:created>
  <dcterms:modified xsi:type="dcterms:W3CDTF">2017-06-02T10:13:44Z</dcterms:modified>
</cp:coreProperties>
</file>